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9" r:id="rId5"/>
    <p:sldId id="258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919"/>
    <a:srgbClr val="FF3233"/>
    <a:srgbClr val="04115C"/>
    <a:srgbClr val="EB483F"/>
    <a:srgbClr val="0A3D76"/>
    <a:srgbClr val="0068FF"/>
    <a:srgbClr val="9C242F"/>
    <a:srgbClr val="DB1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B5DC6-8A79-B04D-84E0-DBD4ADCA0C95}" v="16" dt="2026-02-16T06:14:21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4" d="100"/>
          <a:sy n="114" d="100"/>
        </p:scale>
        <p:origin x="20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6D362-76B7-754F-A877-72F75AD49249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EDD63-E9FC-4247-B78A-2231EC0E0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EDD63-E9FC-4247-B78A-2231EC0E0E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7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EDD63-E9FC-4247-B78A-2231EC0E0E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0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EDD63-E9FC-4247-B78A-2231EC0E0E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4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EDD63-E9FC-4247-B78A-2231EC0E0E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0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DB34-3EDC-AFF1-7E91-A61C37527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2F576-4368-0976-200D-4DE8E1E44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13BBE-E52A-4E96-3198-405C96FA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961B-11C5-37B6-EE4A-63D0BE27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95CE3-A07E-E9ED-2749-5D1C394E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A387-9512-7859-D90F-E5FF3E9C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EEC5-FB8C-C7D1-D4C2-4E10A2E4B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0F2DC-782C-06EA-8FED-051E3DAA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3E680-7124-92A6-32D2-F0353D6E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04EB6-E1C0-2DF9-92BA-4A24F5B6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12689-CDAA-4011-2DFD-DCB8871AF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04A51-E0AF-A019-5DB6-E3296EA87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0D0D-2FEC-0B44-3322-6B503DA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EBF9-D301-09FD-8C09-EA18FD6A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0FA9E-D77B-35F3-E413-89BF7109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B59-57FB-7299-F84B-24F3F919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F1FD-0A54-8178-23E1-438C1BB50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6AEAE-6E52-69CD-D449-08FF8601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53F80-65D4-B657-9437-042A79F0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7D0E6-D7DA-69D6-5285-2D50A35C2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CA87-78FC-3061-1BDB-E7BBDC35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2A4E0-C5E5-B1AD-EE79-1E03B51C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ADA4E-A1AC-5F07-C605-FD1FB1B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26CEB-9CF3-3C6B-E128-D584BADC6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4399E-091B-FFBA-AB3B-6ED0FDD3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3C75-9FE3-D0C8-8840-DC9C025D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2993-9044-DB51-16A3-CFCF112C6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5A7FC-75A7-2703-DE60-A91EECD49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0D7A3-24DA-0C6E-E13C-F0A9AB92F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FA955-CC99-EE77-AA41-D8CE7AC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1E5AC-B340-C1DD-F9B2-EF9414F1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E0E6-6D62-BD97-4274-E4949988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40CAB-5F6B-1472-4B7A-493CE1DF4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158DE-81EC-4F24-FD96-87E6EACC3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884181-DBD8-66FB-B331-73D52137F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0645D-C6D1-5EAE-54AC-3FC71758C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9F414-5DEB-A8FB-A2D9-C435E793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98524-4366-30F7-57D4-D103A880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7414B-424F-6C65-61AF-75A0CB7F2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1A1F-1AF7-BAF6-E37F-3F256073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12584-FED4-6B1A-B4DF-4430CF70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5DA0B-26E5-A9D0-74BC-AA8447A3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1F9A1-9836-CDB8-606E-6E034099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9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C8008-09B3-0E3D-BE26-E9A7ABD6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44478-82F2-BAB0-5737-C0E6CB66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3C4B7-BB5B-036B-CE31-89CC698F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3614-89AE-B82F-C778-5F763D8C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9EE30-AF2A-3477-AE1A-FAFACE7D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B608E-EDB8-0E73-5BCD-B822929D8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E81A-38FD-2BD8-1620-79A8AC86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5F12A-3D22-0DA7-138C-7CC1318B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B05ED-D2BE-893B-4836-D50CE5B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7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A13B-64F1-AC4C-30B2-E547094B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B957D-2994-EC40-2BA7-71A3531C1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55648-5DF3-9C5F-B479-D496176FC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73B3F-365B-9044-539A-AD534EF4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156A6-C014-0499-B264-F8B52F9F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34BD2-E977-BF8D-C317-637689CA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D389E-B344-FDCD-54CA-1D28C9565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BAEE6-B116-9CF9-CDB0-00D396213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7420-CF06-CA52-2F98-E9525DB1B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7732F1-C719-5042-882A-F90D3FD222F8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BB22-3EA3-9446-7CA7-50A14A133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B9600-CE10-ABCE-88A0-D57A6D246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65FD64-4BB5-514B-BEF5-F68EF686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black water&#10;&#10;AI-generated content may be incorrect.">
            <a:extLst>
              <a:ext uri="{FF2B5EF4-FFF2-40B4-BE49-F238E27FC236}">
                <a16:creationId xmlns:a16="http://schemas.microsoft.com/office/drawing/2014/main" id="{601B8DDE-CBB6-7435-789D-E29571BBE3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38" y="4626933"/>
            <a:ext cx="12183762" cy="238249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727CCA8-A318-054F-2EC1-79A90467F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247" y="1002183"/>
            <a:ext cx="1979141" cy="21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E07BE56-ACE2-2DAA-6EAE-C66D51770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747" y="-86"/>
            <a:ext cx="1562656" cy="17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8617CAF-CDE1-CD7C-2AE8-74D8987D832A}"/>
              </a:ext>
            </a:extLst>
          </p:cNvPr>
          <p:cNvSpPr/>
          <p:nvPr/>
        </p:nvSpPr>
        <p:spPr>
          <a:xfrm>
            <a:off x="2754406" y="544852"/>
            <a:ext cx="6683188" cy="2534471"/>
          </a:xfrm>
          <a:prstGeom prst="roundRect">
            <a:avLst/>
          </a:prstGeom>
          <a:noFill/>
          <a:ln w="76200">
            <a:solidFill>
              <a:srgbClr val="0411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8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98FCA-257A-6ACF-35A4-6E8202CE7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406" y="524873"/>
            <a:ext cx="66801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4115C"/>
                </a:solidFill>
                <a:latin typeface="Impact" panose="020B0806030902050204" pitchFamily="34" charset="0"/>
              </a:rPr>
              <a:t>Why I Need A </a:t>
            </a:r>
            <a:br>
              <a:rPr lang="en-US" sz="7200" dirty="0">
                <a:solidFill>
                  <a:srgbClr val="04115C"/>
                </a:solidFill>
                <a:latin typeface="Impact" panose="020B0806030902050204" pitchFamily="34" charset="0"/>
              </a:rPr>
            </a:br>
            <a:r>
              <a:rPr lang="en-US" sz="7200" dirty="0">
                <a:solidFill>
                  <a:srgbClr val="04115C"/>
                </a:solidFill>
                <a:latin typeface="Impact" panose="020B0806030902050204" pitchFamily="34" charset="0"/>
              </a:rPr>
              <a:t>Day Of Play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D43DCD-2FD3-FF67-B5B8-318E15813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5947" y="3515069"/>
            <a:ext cx="4075105" cy="238249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6F30838-5245-A4BD-1CE0-A2C548951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9033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FF3233"/>
                </a:solidFill>
                <a:latin typeface="Impact" panose="020B0806030902050204" pitchFamily="34" charset="0"/>
              </a:rPr>
              <a:t>BY: [YOUR NAME]</a:t>
            </a:r>
          </a:p>
        </p:txBody>
      </p:sp>
      <p:pic>
        <p:nvPicPr>
          <p:cNvPr id="20" name="Picture 19" descr="A palm tree and a boat&#10;&#10;AI-generated content may be incorrect.">
            <a:extLst>
              <a:ext uri="{FF2B5EF4-FFF2-40B4-BE49-F238E27FC236}">
                <a16:creationId xmlns:a16="http://schemas.microsoft.com/office/drawing/2014/main" id="{CECBD6AF-8C21-B29C-2489-852AC00D30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523358" y="1775760"/>
            <a:ext cx="2579790" cy="3468405"/>
          </a:xfrm>
          <a:prstGeom prst="rect">
            <a:avLst/>
          </a:prstGeom>
        </p:spPr>
      </p:pic>
      <p:pic>
        <p:nvPicPr>
          <p:cNvPr id="18" name="Picture 17" descr="A palm tree and a boat&#10;&#10;AI-generated content may be incorrect.">
            <a:extLst>
              <a:ext uri="{FF2B5EF4-FFF2-40B4-BE49-F238E27FC236}">
                <a16:creationId xmlns:a16="http://schemas.microsoft.com/office/drawing/2014/main" id="{9CF79A0E-DC5A-5B6F-E5F9-A3FDFD947B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149" y="1586172"/>
            <a:ext cx="2764491" cy="3716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9C436-8181-F735-21B3-1BEA2055B903}"/>
              </a:ext>
            </a:extLst>
          </p:cNvPr>
          <p:cNvSpPr txBox="1"/>
          <p:nvPr/>
        </p:nvSpPr>
        <p:spPr>
          <a:xfrm>
            <a:off x="3047301" y="3154152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/>
              <a:t>https://www.carnival.com</a:t>
            </a:r>
          </a:p>
        </p:txBody>
      </p:sp>
    </p:spTree>
    <p:extLst>
      <p:ext uri="{BB962C8B-B14F-4D97-AF65-F5344CB8AC3E}">
        <p14:creationId xmlns:p14="http://schemas.microsoft.com/office/powerpoint/2010/main" val="165934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B6892-7515-ABCF-64C4-7E0DC17359C9}"/>
              </a:ext>
            </a:extLst>
          </p:cNvPr>
          <p:cNvSpPr/>
          <p:nvPr/>
        </p:nvSpPr>
        <p:spPr>
          <a:xfrm>
            <a:off x="3972393" y="6323529"/>
            <a:ext cx="4257207" cy="53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4F6EC78-5607-CACA-C5DE-6DF7B3EC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525" y="242084"/>
            <a:ext cx="945180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The Problem: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QLD &amp; NSW have the fewest public holidays in Australia. </a:t>
            </a:r>
            <a:b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800" b="1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Meanwhile Victoria’s out here long-weekending every second Tuesday for “Cup Day” or someone’s cousin’s birthday.</a:t>
            </a:r>
            <a:endParaRPr kumimoji="0" lang="en-US" altLang="en-US" sz="1800" b="1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13" name="Picture 12" descr="A map of australia with different colored states&#10;&#10;AI-generated content may be incorrect.">
            <a:extLst>
              <a:ext uri="{FF2B5EF4-FFF2-40B4-BE49-F238E27FC236}">
                <a16:creationId xmlns:a16="http://schemas.microsoft.com/office/drawing/2014/main" id="{9895C1A2-65E8-39D3-C064-17C4C56CC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65" t="21085" r="26295" b="15661"/>
          <a:stretch>
            <a:fillRect/>
          </a:stretch>
        </p:blipFill>
        <p:spPr>
          <a:xfrm>
            <a:off x="411525" y="2340575"/>
            <a:ext cx="5221229" cy="4517425"/>
          </a:xfrm>
          <a:prstGeom prst="rect">
            <a:avLst/>
          </a:prstGeom>
        </p:spPr>
      </p:pic>
      <p:pic>
        <p:nvPicPr>
          <p:cNvPr id="15" name="Picture 14" descr="A yellow emoji with its mouth open and hands up&#10;&#10;AI-generated content may be incorrect.">
            <a:extLst>
              <a:ext uri="{FF2B5EF4-FFF2-40B4-BE49-F238E27FC236}">
                <a16:creationId xmlns:a16="http://schemas.microsoft.com/office/drawing/2014/main" id="{71DE8A27-4ECF-2DF1-F9D1-F88663182C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678" y="2789153"/>
            <a:ext cx="3396515" cy="2217641"/>
          </a:xfrm>
          <a:prstGeom prst="rect">
            <a:avLst/>
          </a:prstGeom>
        </p:spPr>
      </p:pic>
      <p:pic>
        <p:nvPicPr>
          <p:cNvPr id="17" name="Picture 16" descr="A yellow face with black background&#10;&#10;AI-generated content may be incorrect.">
            <a:extLst>
              <a:ext uri="{FF2B5EF4-FFF2-40B4-BE49-F238E27FC236}">
                <a16:creationId xmlns:a16="http://schemas.microsoft.com/office/drawing/2014/main" id="{38DE91EC-1BA7-A595-5E47-A33667894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139" y="5053528"/>
            <a:ext cx="1270000" cy="127000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BB3FE0-C94E-A2C8-C4B4-845AD758CA1E}"/>
              </a:ext>
            </a:extLst>
          </p:cNvPr>
          <p:cNvCxnSpPr>
            <a:cxnSpLocks/>
          </p:cNvCxnSpPr>
          <p:nvPr/>
        </p:nvCxnSpPr>
        <p:spPr>
          <a:xfrm flipH="1" flipV="1">
            <a:off x="4647003" y="3979853"/>
            <a:ext cx="3582597" cy="319431"/>
          </a:xfrm>
          <a:prstGeom prst="straightConnector1">
            <a:avLst/>
          </a:prstGeom>
          <a:ln w="38100">
            <a:solidFill>
              <a:srgbClr val="EB483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7F12CB-92F8-ED80-925D-E658CE881D06}"/>
              </a:ext>
            </a:extLst>
          </p:cNvPr>
          <p:cNvCxnSpPr>
            <a:cxnSpLocks/>
          </p:cNvCxnSpPr>
          <p:nvPr/>
        </p:nvCxnSpPr>
        <p:spPr>
          <a:xfrm flipH="1" flipV="1">
            <a:off x="4824248" y="5235312"/>
            <a:ext cx="1753336" cy="336432"/>
          </a:xfrm>
          <a:prstGeom prst="straightConnector1">
            <a:avLst/>
          </a:prstGeom>
          <a:ln w="38100">
            <a:solidFill>
              <a:srgbClr val="EB483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31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07703-59DB-DDE3-C1A5-497149ED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2AF71B-4625-9CEE-8A09-23F68BF393B0}"/>
              </a:ext>
            </a:extLst>
          </p:cNvPr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00B375-87F6-60BB-AFA4-DA101A820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47" y="398671"/>
            <a:ext cx="11414662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800" dirty="0">
                <a:solidFill>
                  <a:srgbClr val="04115C"/>
                </a:solidFill>
                <a:latin typeface="Impact" panose="020B0806030902050204" pitchFamily="34" charset="0"/>
              </a:rPr>
              <a:t>FACT: “Staying reachable” is how your day off accidentally becomes a workday in </a:t>
            </a:r>
            <a:r>
              <a:rPr lang="en-US" altLang="en-US" sz="4800" dirty="0" err="1">
                <a:solidFill>
                  <a:srgbClr val="04115C"/>
                </a:solidFill>
                <a:latin typeface="Impact" panose="020B0806030902050204" pitchFamily="34" charset="0"/>
              </a:rPr>
              <a:t>trackies</a:t>
            </a:r>
            <a:r>
              <a:rPr lang="en-US" altLang="en-US" sz="4800" dirty="0">
                <a:solidFill>
                  <a:srgbClr val="04115C"/>
                </a:solidFill>
                <a:latin typeface="Impact" panose="020B080603090205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04115C"/>
                </a:solidFill>
                <a:latin typeface="Impact" panose="020B0806030902050204" pitchFamily="34" charset="0"/>
              </a:rPr>
              <a:t>Science agrees. Taking a proper day off is the key to staying happy n’ healthy.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6" name="Picture 5" descr="A person pointing at something&#10;&#10;AI-generated content may be incorrect.">
            <a:extLst>
              <a:ext uri="{FF2B5EF4-FFF2-40B4-BE49-F238E27FC236}">
                <a16:creationId xmlns:a16="http://schemas.microsoft.com/office/drawing/2014/main" id="{E97FF195-D868-53F8-D532-6CA82B1E48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7" b="5281"/>
          <a:stretch>
            <a:fillRect/>
          </a:stretch>
        </p:blipFill>
        <p:spPr>
          <a:xfrm>
            <a:off x="0" y="3349927"/>
            <a:ext cx="4381705" cy="3508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82FB2-6017-CDA1-8164-AC396F0855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2"/>
          <a:stretch>
            <a:fillRect/>
          </a:stretch>
        </p:blipFill>
        <p:spPr>
          <a:xfrm>
            <a:off x="6308379" y="2686496"/>
            <a:ext cx="5455330" cy="699551"/>
          </a:xfrm>
          <a:prstGeom prst="roundRect">
            <a:avLst/>
          </a:prstGeom>
          <a:ln w="57150">
            <a:solidFill>
              <a:srgbClr val="04115C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593BE-741A-4836-B4F9-246B321CE6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8"/>
          <a:stretch>
            <a:fillRect/>
          </a:stretch>
        </p:blipFill>
        <p:spPr>
          <a:xfrm>
            <a:off x="4500332" y="5311501"/>
            <a:ext cx="6711086" cy="699552"/>
          </a:xfrm>
          <a:prstGeom prst="roundRect">
            <a:avLst/>
          </a:prstGeom>
          <a:ln w="57150">
            <a:solidFill>
              <a:srgbClr val="04115C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19FFD9-06A6-FCFF-25E4-6611A2B8E4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3492" y="3635453"/>
            <a:ext cx="7772400" cy="887104"/>
          </a:xfrm>
          <a:prstGeom prst="roundRect">
            <a:avLst/>
          </a:prstGeom>
          <a:ln w="57150">
            <a:solidFill>
              <a:srgbClr val="04115C"/>
            </a:solidFill>
          </a:ln>
        </p:spPr>
      </p:pic>
    </p:spTree>
    <p:extLst>
      <p:ext uri="{BB962C8B-B14F-4D97-AF65-F5344CB8AC3E}">
        <p14:creationId xmlns:p14="http://schemas.microsoft.com/office/powerpoint/2010/main" val="140713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79DACE-A918-22BF-519C-578B8999723C}"/>
              </a:ext>
            </a:extLst>
          </p:cNvPr>
          <p:cNvSpPr/>
          <p:nvPr/>
        </p:nvSpPr>
        <p:spPr>
          <a:xfrm>
            <a:off x="0" y="-2161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 descr="A close-up of a calendar&#10;&#10;AI-generated content may be incorrect.">
            <a:extLst>
              <a:ext uri="{FF2B5EF4-FFF2-40B4-BE49-F238E27FC236}">
                <a16:creationId xmlns:a16="http://schemas.microsoft.com/office/drawing/2014/main" id="{A24D3125-9112-58DA-9438-530B7397E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56538" y="1776226"/>
            <a:ext cx="5727700" cy="38100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254F28-7C6A-8343-B5E6-04C6D563258B}"/>
              </a:ext>
            </a:extLst>
          </p:cNvPr>
          <p:cNvSpPr txBox="1"/>
          <p:nvPr/>
        </p:nvSpPr>
        <p:spPr>
          <a:xfrm>
            <a:off x="275344" y="403406"/>
            <a:ext cx="537343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Why This Matters: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Don't you feel like we've all lost our sense of childlike wonder?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Our sense of play?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Sometimes we need to do things just for the fun of it.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Remember... FUN?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A little playtime is just what I need to come back better than ever.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E0653-CB25-BF62-9074-D42636A027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818ECC-C374-535D-7436-7F7D82597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589" y="477998"/>
            <a:ext cx="608340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The Big Idea: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Crazy thought…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What if a day off </a:t>
            </a:r>
            <a:b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was actually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a day off?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I know. Wild.</a:t>
            </a:r>
          </a:p>
        </p:txBody>
      </p:sp>
      <p:pic>
        <p:nvPicPr>
          <p:cNvPr id="3" name="Picture 2" descr="A person in a white helmet on a zip line&#10;&#10;AI-generated content may be incorrect.">
            <a:extLst>
              <a:ext uri="{FF2B5EF4-FFF2-40B4-BE49-F238E27FC236}">
                <a16:creationId xmlns:a16="http://schemas.microsoft.com/office/drawing/2014/main" id="{A7D5D4F4-0E4F-B755-5DF5-F208B848F9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7525" y="-1"/>
            <a:ext cx="7051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2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8EC0E19-93EB-E30E-B4B8-456C404E9E30}"/>
              </a:ext>
            </a:extLst>
          </p:cNvPr>
          <p:cNvSpPr/>
          <p:nvPr/>
        </p:nvSpPr>
        <p:spPr>
          <a:xfrm>
            <a:off x="3972393" y="6323529"/>
            <a:ext cx="4257207" cy="53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red graph with a red arrow&#10;&#10;AI-generated content may be incorrect.">
            <a:extLst>
              <a:ext uri="{FF2B5EF4-FFF2-40B4-BE49-F238E27FC236}">
                <a16:creationId xmlns:a16="http://schemas.microsoft.com/office/drawing/2014/main" id="{428965F3-849F-88BA-3C16-74CF6778B1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129" y="580681"/>
            <a:ext cx="7772400" cy="569663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D1A96F6-34F9-219A-5670-E5C5BB523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29" y="223890"/>
            <a:ext cx="879969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The ROI: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solidFill>
                  <a:srgbClr val="04115C"/>
                </a:solidFill>
                <a:latin typeface="Impact" panose="020B0806030902050204" pitchFamily="34" charset="0"/>
              </a:rPr>
              <a:t>An uninterrupted holiday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= </a:t>
            </a:r>
            <a:r>
              <a:rPr lang="en-US" altLang="en-US" sz="2800" dirty="0">
                <a:solidFill>
                  <a:srgbClr val="04115C"/>
                </a:solidFill>
                <a:latin typeface="Impact" panose="020B0806030902050204" pitchFamily="34" charset="0"/>
              </a:rPr>
              <a:t>B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etter vibes.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AKA, </a:t>
            </a:r>
            <a:r>
              <a:rPr lang="en-US" altLang="en-US" sz="2800" dirty="0">
                <a:solidFill>
                  <a:srgbClr val="04115C"/>
                </a:solidFill>
                <a:latin typeface="Impact" panose="020B0806030902050204" pitchFamily="34" charset="0"/>
              </a:rPr>
              <a:t>w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hen my time off is for fun, not chores, I come back happier, sharper, and far less likely to spiral before Monday.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018F84B-D8F3-62E0-F015-CA21F05BD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578" y="5070885"/>
            <a:ext cx="7584396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Big red arrow goes up!!!!!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</p:txBody>
      </p:sp>
      <p:pic>
        <p:nvPicPr>
          <p:cNvPr id="15" name="Picture 14" descr="A yellow smiley face with sunglasses&#10;&#10;AI-generated content may be incorrect.">
            <a:extLst>
              <a:ext uri="{FF2B5EF4-FFF2-40B4-BE49-F238E27FC236}">
                <a16:creationId xmlns:a16="http://schemas.microsoft.com/office/drawing/2014/main" id="{3A45EAF9-3AB7-7CA0-C8BE-4DA8984A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879" y="2669275"/>
            <a:ext cx="3397250" cy="247999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308681C-7421-D18D-7694-313CE6CD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951" y="5977989"/>
            <a:ext cx="7584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B71919"/>
                </a:solidFill>
                <a:effectLst/>
                <a:latin typeface="Impact" panose="020B0806030902050204" pitchFamily="34" charset="0"/>
              </a:rPr>
              <a:t>Happiness Index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B71919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3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4074D1A8-2BEA-86FE-6B3F-2D20548F2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2" y="199126"/>
            <a:ext cx="4794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Risk Assessment: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DDFAD1-7A56-061D-8CAF-12AFCBBF9B2D}"/>
              </a:ext>
            </a:extLst>
          </p:cNvPr>
          <p:cNvGrpSpPr/>
          <p:nvPr/>
        </p:nvGrpSpPr>
        <p:grpSpPr>
          <a:xfrm>
            <a:off x="6096000" y="459086"/>
            <a:ext cx="5392650" cy="5388171"/>
            <a:chOff x="7592290" y="2479964"/>
            <a:chExt cx="3896360" cy="389312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DBAB20-5A66-1E6D-B794-30B1BE9DD4ED}"/>
                </a:ext>
              </a:extLst>
            </p:cNvPr>
            <p:cNvSpPr/>
            <p:nvPr/>
          </p:nvSpPr>
          <p:spPr>
            <a:xfrm>
              <a:off x="7592290" y="247996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CFFA82-5421-9583-087A-59F3CE1D0FFD}"/>
                </a:ext>
              </a:extLst>
            </p:cNvPr>
            <p:cNvSpPr/>
            <p:nvPr/>
          </p:nvSpPr>
          <p:spPr>
            <a:xfrm>
              <a:off x="8910088" y="247996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D07F66-7F05-2FB3-0187-6940BC540940}"/>
                </a:ext>
              </a:extLst>
            </p:cNvPr>
            <p:cNvSpPr/>
            <p:nvPr/>
          </p:nvSpPr>
          <p:spPr>
            <a:xfrm>
              <a:off x="10227886" y="247996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400573-6FB5-F738-6EA8-ED3D3658C8FE}"/>
                </a:ext>
              </a:extLst>
            </p:cNvPr>
            <p:cNvSpPr/>
            <p:nvPr/>
          </p:nvSpPr>
          <p:spPr>
            <a:xfrm>
              <a:off x="7592290" y="379614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0CF911-4931-453C-2E1F-A85AD3C3C46A}"/>
                </a:ext>
              </a:extLst>
            </p:cNvPr>
            <p:cNvSpPr/>
            <p:nvPr/>
          </p:nvSpPr>
          <p:spPr>
            <a:xfrm>
              <a:off x="8910088" y="379614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E9F563-A9F4-A293-1579-7B4B5E28E458}"/>
                </a:ext>
              </a:extLst>
            </p:cNvPr>
            <p:cNvSpPr/>
            <p:nvPr/>
          </p:nvSpPr>
          <p:spPr>
            <a:xfrm>
              <a:off x="10227886" y="379614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E04F27-851E-612C-A5A7-7DE3E85AF68E}"/>
                </a:ext>
              </a:extLst>
            </p:cNvPr>
            <p:cNvSpPr/>
            <p:nvPr/>
          </p:nvSpPr>
          <p:spPr>
            <a:xfrm>
              <a:off x="7592290" y="511232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0C09A8-2108-2770-D2C0-9F925BE54E0B}"/>
                </a:ext>
              </a:extLst>
            </p:cNvPr>
            <p:cNvSpPr/>
            <p:nvPr/>
          </p:nvSpPr>
          <p:spPr>
            <a:xfrm>
              <a:off x="8903161" y="511232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5FD8D7-10CF-109D-73AF-5A7B28F71838}"/>
                </a:ext>
              </a:extLst>
            </p:cNvPr>
            <p:cNvSpPr/>
            <p:nvPr/>
          </p:nvSpPr>
          <p:spPr>
            <a:xfrm>
              <a:off x="10220959" y="5112324"/>
              <a:ext cx="1260764" cy="1260764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mpact" panose="020B080603090205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F001E4-25CB-C6DA-56BA-3D09532640A3}"/>
              </a:ext>
            </a:extLst>
          </p:cNvPr>
          <p:cNvSpPr txBox="1"/>
          <p:nvPr/>
        </p:nvSpPr>
        <p:spPr>
          <a:xfrm>
            <a:off x="287583" y="922074"/>
            <a:ext cx="4191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Based on comprehensive modelling, scenario planning, and a robust multi-variable vibe analysis, the projected risk profile sits firmly in the “negligible to non-existent” range.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i="0" u="none" strike="noStrike" cap="none" normalizeH="0" baseline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Projected outcomes suggest strong ROI in energy, engagement, and overall human happiness metrics if you help me take a real holiday.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70DC3-B117-95D9-B5AB-E920DBDE1CE8}"/>
              </a:ext>
            </a:extLst>
          </p:cNvPr>
          <p:cNvSpPr txBox="1"/>
          <p:nvPr/>
        </p:nvSpPr>
        <p:spPr>
          <a:xfrm rot="16200000">
            <a:off x="3617062" y="2968506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Risk likelihood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1EE71C-C16A-2DC6-BA2C-404D0749CC56}"/>
              </a:ext>
            </a:extLst>
          </p:cNvPr>
          <p:cNvSpPr txBox="1"/>
          <p:nvPr/>
        </p:nvSpPr>
        <p:spPr>
          <a:xfrm>
            <a:off x="7150708" y="6214248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Impact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1D87F-A98D-0AD2-FCCF-462F0FF7B1DF}"/>
              </a:ext>
            </a:extLst>
          </p:cNvPr>
          <p:cNvSpPr txBox="1"/>
          <p:nvPr/>
        </p:nvSpPr>
        <p:spPr>
          <a:xfrm rot="16200000">
            <a:off x="4200368" y="4876364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Low risk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545546-BC4F-D64D-0D50-142498FE6147}"/>
              </a:ext>
            </a:extLst>
          </p:cNvPr>
          <p:cNvSpPr txBox="1"/>
          <p:nvPr/>
        </p:nvSpPr>
        <p:spPr>
          <a:xfrm rot="16200000">
            <a:off x="4140993" y="2849289"/>
            <a:ext cx="326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Extremely</a:t>
            </a:r>
            <a:br>
              <a:rPr lang="en-US">
                <a:latin typeface="Impact" panose="020B0806030902050204" pitchFamily="34" charset="0"/>
              </a:rPr>
            </a:br>
            <a:r>
              <a:rPr lang="en-US">
                <a:latin typeface="Impact" panose="020B0806030902050204" pitchFamily="34" charset="0"/>
              </a:rPr>
              <a:t> Low risk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4A5614-7D52-A166-C572-E248A9BD41C3}"/>
              </a:ext>
            </a:extLst>
          </p:cNvPr>
          <p:cNvSpPr txBox="1"/>
          <p:nvPr/>
        </p:nvSpPr>
        <p:spPr>
          <a:xfrm rot="16200000">
            <a:off x="4220688" y="1124217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No Risk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5ECB5A-990B-0ECE-27BE-6CEBD9C35BBC}"/>
              </a:ext>
            </a:extLst>
          </p:cNvPr>
          <p:cNvSpPr txBox="1"/>
          <p:nvPr/>
        </p:nvSpPr>
        <p:spPr>
          <a:xfrm>
            <a:off x="5336433" y="5874093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Low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A90B68-CBE3-D9BC-0F02-B70E84A2BEE0}"/>
              </a:ext>
            </a:extLst>
          </p:cNvPr>
          <p:cNvSpPr txBox="1"/>
          <p:nvPr/>
        </p:nvSpPr>
        <p:spPr>
          <a:xfrm>
            <a:off x="7150708" y="5887408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mpact" panose="020B0806030902050204" pitchFamily="34" charset="0"/>
              </a:rPr>
              <a:t>Medium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6A729C-4148-5E1D-E090-AB335E852CD0}"/>
              </a:ext>
            </a:extLst>
          </p:cNvPr>
          <p:cNvSpPr txBox="1"/>
          <p:nvPr/>
        </p:nvSpPr>
        <p:spPr>
          <a:xfrm>
            <a:off x="8984157" y="5881033"/>
            <a:ext cx="326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Impact" panose="020B0806030902050204" pitchFamily="34" charset="0"/>
              </a:rPr>
              <a:t>High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860358C8-A3D5-9A5A-2BD4-F753B2707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4280" y="954205"/>
            <a:ext cx="18646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MAX HAPPINESS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046D0291-FC25-ACE0-77CC-9A1761D6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635" y="4559295"/>
            <a:ext cx="18646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MAX HAPPINESS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3A1526-B56D-B84D-B77B-32F5A094224A}"/>
              </a:ext>
            </a:extLst>
          </p:cNvPr>
          <p:cNvSpPr/>
          <p:nvPr/>
        </p:nvSpPr>
        <p:spPr>
          <a:xfrm>
            <a:off x="4244454" y="6387152"/>
            <a:ext cx="3596472" cy="470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3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7CE174-56DD-ED02-EBF8-94F1AEB9827C}"/>
              </a:ext>
            </a:extLst>
          </p:cNvPr>
          <p:cNvSpPr/>
          <p:nvPr/>
        </p:nvSpPr>
        <p:spPr>
          <a:xfrm>
            <a:off x="3972393" y="6323529"/>
            <a:ext cx="4257207" cy="53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DB55A6-16D4-FECC-FF60-EE4805F09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82" y="315932"/>
            <a:ext cx="47946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Implementation Plan: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D14447-AFB7-EE75-13BA-F816A6E7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36" y="291507"/>
            <a:ext cx="6234473" cy="62344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81C9EE-381D-C62C-AA81-EEC9E8B28F4C}"/>
              </a:ext>
            </a:extLst>
          </p:cNvPr>
          <p:cNvSpPr/>
          <p:nvPr/>
        </p:nvSpPr>
        <p:spPr>
          <a:xfrm>
            <a:off x="1261641" y="2474625"/>
            <a:ext cx="3113590" cy="3113590"/>
          </a:xfrm>
          <a:prstGeom prst="ellipse">
            <a:avLst/>
          </a:prstGeom>
          <a:solidFill>
            <a:srgbClr val="041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8BD9C9-0DA3-0931-67D5-33941AD349CA}"/>
              </a:ext>
            </a:extLst>
          </p:cNvPr>
          <p:cNvSpPr/>
          <p:nvPr/>
        </p:nvSpPr>
        <p:spPr>
          <a:xfrm>
            <a:off x="7097210" y="2474625"/>
            <a:ext cx="3113590" cy="3113590"/>
          </a:xfrm>
          <a:prstGeom prst="ellipse">
            <a:avLst/>
          </a:prstGeom>
          <a:solidFill>
            <a:srgbClr val="041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D21B471-52D4-18B4-FA4B-21DFB0A28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2303" y="3431256"/>
            <a:ext cx="20084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I TAKE </a:t>
            </a:r>
            <a:b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A HOLIDAY </a:t>
            </a:r>
            <a:b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FULL OF PLAY</a:t>
            </a:r>
            <a:endParaRPr kumimoji="0" lang="en-US" altLang="en-US" sz="16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ECABD79-A780-FE0E-D672-D78085D2A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45" y="3593410"/>
            <a:ext cx="22942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EVERYONE</a:t>
            </a:r>
            <a:b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rPr>
              <a:t>BENEFITS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3B066E-E06B-E0F8-46AE-B85ECBE33F4D}"/>
              </a:ext>
            </a:extLst>
          </p:cNvPr>
          <p:cNvCxnSpPr>
            <a:stCxn id="6" idx="6"/>
          </p:cNvCxnSpPr>
          <p:nvPr/>
        </p:nvCxnSpPr>
        <p:spPr>
          <a:xfrm>
            <a:off x="4375231" y="4031420"/>
            <a:ext cx="2511706" cy="0"/>
          </a:xfrm>
          <a:prstGeom prst="straightConnector1">
            <a:avLst/>
          </a:prstGeom>
          <a:ln w="57150">
            <a:solidFill>
              <a:srgbClr val="04115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4C02B80F-5CF4-1F48-0B79-17DC83C99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116" y="2012960"/>
            <a:ext cx="186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rgbClr val="FF3233"/>
                </a:solidFill>
                <a:effectLst/>
                <a:latin typeface="Impact" panose="020B0806030902050204" pitchFamily="34" charset="0"/>
              </a:rPr>
              <a:t>STEP 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B5AA493-607B-12CD-E03E-A83298565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362" y="2012960"/>
            <a:ext cx="1864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>
                <a:ln>
                  <a:noFill/>
                </a:ln>
                <a:solidFill>
                  <a:srgbClr val="FF3233"/>
                </a:solidFill>
                <a:effectLst/>
                <a:latin typeface="Impact" panose="020B0806030902050204" pitchFamily="34" charset="0"/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9512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ACF39-EC35-2349-F856-A57BCB7ADE1F}"/>
              </a:ext>
            </a:extLst>
          </p:cNvPr>
          <p:cNvSpPr/>
          <p:nvPr/>
        </p:nvSpPr>
        <p:spPr>
          <a:xfrm>
            <a:off x="3972393" y="6323529"/>
            <a:ext cx="4257207" cy="534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mpact" panose="020B080603090205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9E123A-4545-A805-6E30-A06F92B82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97" y="548240"/>
            <a:ext cx="1063193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In Conclusion:</a:t>
            </a:r>
            <a:br>
              <a:rPr kumimoji="0" lang="en-US" altLang="en-US" sz="48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endParaRPr kumimoji="0" lang="en-US" altLang="en-US" sz="4800" i="0" u="none" strike="noStrike" cap="none" normalizeH="0" baseline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Time away.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Zero responsibilities.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With a slightly sunnier version of me sailing back home.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Well-rested, well-fed, and hopefully remembering where I left my keys.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3600" i="0" u="none" strike="noStrike" cap="none" normalizeH="0" baseline="0">
              <a:ln>
                <a:noFill/>
              </a:ln>
              <a:solidFill>
                <a:srgbClr val="04115C"/>
              </a:solidFill>
              <a:effectLst/>
              <a:latin typeface="Impact" panose="020B080603090205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Pretty good deal, really. </a:t>
            </a:r>
            <a:b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</a:b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04115C"/>
                </a:solidFill>
                <a:effectLst/>
                <a:latin typeface="Impact" panose="020B0806030902050204" pitchFamily="34" charset="0"/>
              </a:rPr>
              <a:t>So please </a:t>
            </a:r>
            <a:r>
              <a:rPr kumimoji="0" lang="en-US" altLang="en-US" sz="360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let me play away for the day.</a:t>
            </a:r>
            <a:endParaRPr lang="en-US" altLang="en-US" sz="36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 descr="A cruise ship in the water&#10;&#10;AI-generated content may be incorrect.">
            <a:extLst>
              <a:ext uri="{FF2B5EF4-FFF2-40B4-BE49-F238E27FC236}">
                <a16:creationId xmlns:a16="http://schemas.microsoft.com/office/drawing/2014/main" id="{E2BC4842-2C93-50B7-E60E-51BAF6392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25239"/>
            <a:ext cx="5041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98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Impact</vt:lpstr>
      <vt:lpstr>Office Theme</vt:lpstr>
      <vt:lpstr>Why I Need A  Day Of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2026-03-04T03:18:04Z</dcterms:created>
  <dcterms:modified xsi:type="dcterms:W3CDTF">2026-03-04T03:18:08Z</dcterms:modified>
</cp:coreProperties>
</file>